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embeddedFontLst>
    <p:embeddedFont>
      <p:font typeface="Montserrat"/>
      <p:regular r:id="rId12"/>
      <p:bold r:id="rId13"/>
      <p:italic r:id="rId14"/>
      <p:boldItalic r:id="rId15"/>
    </p:embeddedFont>
    <p:embeddedFont>
      <p:font typeface="Montserrat Medium"/>
      <p:regular r:id="rId16"/>
      <p:bold r:id="rId17"/>
      <p:italic r:id="rId18"/>
      <p:boldItalic r:id="rId19"/>
    </p:embeddedFont>
    <p:embeddedFont>
      <p:font typeface="Poetsen One"/>
      <p:regular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PoetsenOne-regular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Montserrat-bold.fntdata"/><Relationship Id="rId12" Type="http://schemas.openxmlformats.org/officeDocument/2006/relationships/font" Target="fonts/Montserrat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Montserrat-boldItalic.fntdata"/><Relationship Id="rId14" Type="http://schemas.openxmlformats.org/officeDocument/2006/relationships/font" Target="fonts/Montserrat-italic.fntdata"/><Relationship Id="rId17" Type="http://schemas.openxmlformats.org/officeDocument/2006/relationships/font" Target="fonts/MontserratMedium-bold.fntdata"/><Relationship Id="rId16" Type="http://schemas.openxmlformats.org/officeDocument/2006/relationships/font" Target="fonts/MontserratMedium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MontserratMedium-boldItalic.fntdata"/><Relationship Id="rId6" Type="http://schemas.openxmlformats.org/officeDocument/2006/relationships/slide" Target="slides/slide1.xml"/><Relationship Id="rId18" Type="http://schemas.openxmlformats.org/officeDocument/2006/relationships/font" Target="fonts/MontserratMedium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f9fc2961b5_0_2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3f9fc2961b5_0_2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3f9fc2961b5_0_1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3f9fc2961b5_0_1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f9fc2961b5_0_1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3f9fc2961b5_0_1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f9fc2961b5_0_1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f9fc2961b5_0_1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f9fc2961b5_0_1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f9fc2961b5_0_1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Úvodní snímek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oetsen One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143000" y="2701529"/>
            <a:ext cx="6858000" cy="12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dpis a obsah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áhlaví oddílu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623888" y="1282303"/>
            <a:ext cx="7886700" cy="21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oetsen One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623888" y="3442097"/>
            <a:ext cx="7886700" cy="11250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575"/>
              </a:buClr>
              <a:buSzPts val="1500"/>
              <a:buNone/>
              <a:defRPr sz="15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575"/>
              </a:buClr>
              <a:buSzPts val="1400"/>
              <a:buNone/>
              <a:defRPr sz="140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va obsahy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6286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46291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orovnání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629841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629841" y="1260872"/>
            <a:ext cx="3868200" cy="6180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629841" y="1878806"/>
            <a:ext cx="3868200" cy="2763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629150" y="1260872"/>
            <a:ext cx="3887400" cy="6180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629150" y="1878806"/>
            <a:ext cx="3887400" cy="2763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Jenom nadpis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ázdný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sah s titulkem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629841" y="342900"/>
            <a:ext cx="2949300" cy="12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oetsen One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629841" y="1543050"/>
            <a:ext cx="2949300" cy="28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rázek s titulkem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629841" y="342900"/>
            <a:ext cx="2949300" cy="12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oetsen One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629841" y="1543050"/>
            <a:ext cx="2949300" cy="28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dpis a svislý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940300" y="-942431"/>
            <a:ext cx="3263400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vislý nadpis a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5350050" y="1467544"/>
            <a:ext cx="4359000" cy="19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349475" y="-447056"/>
            <a:ext cx="4359000" cy="58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oetsen One"/>
              <a:buNone/>
              <a:defRPr b="0" i="0" sz="3300" u="none" cap="none" strike="noStrike">
                <a:solidFill>
                  <a:schemeClr val="dk1"/>
                </a:solidFill>
                <a:latin typeface="Poetsen One"/>
                <a:ea typeface="Poetsen One"/>
                <a:cs typeface="Poetsen One"/>
                <a:sym typeface="Poetsen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title="prezentace-strana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18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4"/>
          <p:cNvSpPr txBox="1"/>
          <p:nvPr>
            <p:ph type="title"/>
          </p:nvPr>
        </p:nvSpPr>
        <p:spPr>
          <a:xfrm>
            <a:off x="628650" y="614250"/>
            <a:ext cx="4096200" cy="994200"/>
          </a:xfrm>
          <a:prstGeom prst="rect">
            <a:avLst/>
          </a:prstGeom>
        </p:spPr>
        <p:txBody>
          <a:bodyPr anchorCtr="0" anchor="ctr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3100"/>
              <a:t>VIZE</a:t>
            </a:r>
            <a:endParaRPr sz="3400"/>
          </a:p>
        </p:txBody>
      </p:sp>
      <p:sp>
        <p:nvSpPr>
          <p:cNvPr id="90" name="Google Shape;90;p14"/>
          <p:cNvSpPr txBox="1"/>
          <p:nvPr>
            <p:ph idx="1" type="body"/>
          </p:nvPr>
        </p:nvSpPr>
        <p:spPr>
          <a:xfrm>
            <a:off x="628650" y="1390550"/>
            <a:ext cx="5404500" cy="32496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300"/>
              <a:t>Ulita - otevřený prostor pro každého bez ohledu na věk nebo životní situaci. Nabízíme prostor pro učení, tvoření, zážitky i podporu. Spojujeme tradici s inovacemi a společně s městem, školami i místní komunitou vytváříme živou a přátelskou Prahu 3. </a:t>
            </a:r>
            <a:endParaRPr sz="2900"/>
          </a:p>
        </p:txBody>
      </p:sp>
      <p:pic>
        <p:nvPicPr>
          <p:cNvPr id="91" name="Google Shape;91;p14" title="prezentace-strana5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4"/>
          <p:cNvSpPr txBox="1"/>
          <p:nvPr>
            <p:ph type="title"/>
          </p:nvPr>
        </p:nvSpPr>
        <p:spPr>
          <a:xfrm>
            <a:off x="478475" y="766650"/>
            <a:ext cx="6238500" cy="994200"/>
          </a:xfrm>
          <a:prstGeom prst="rect">
            <a:avLst/>
          </a:prstGeom>
        </p:spPr>
        <p:txBody>
          <a:bodyPr anchorCtr="0" anchor="ctr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3400"/>
              <a:t>VIZE</a:t>
            </a:r>
            <a:endParaRPr sz="3700"/>
          </a:p>
        </p:txBody>
      </p:sp>
      <p:sp>
        <p:nvSpPr>
          <p:cNvPr id="93" name="Google Shape;93;p14"/>
          <p:cNvSpPr txBox="1"/>
          <p:nvPr>
            <p:ph idx="1" type="body"/>
          </p:nvPr>
        </p:nvSpPr>
        <p:spPr>
          <a:xfrm>
            <a:off x="478475" y="1542950"/>
            <a:ext cx="8231100" cy="32496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300">
                <a:latin typeface="Montserrat Medium"/>
                <a:ea typeface="Montserrat Medium"/>
                <a:cs typeface="Montserrat Medium"/>
                <a:sym typeface="Montserrat Medium"/>
              </a:rPr>
              <a:t>Ulita - otevřený prostor pro každého bez ohledu na věk nebo životní situaci. Nabízíme prostor pro učení, tvoření, zážitky i podporu. Spojujeme tradici s inovacemi a společně s městem, školami i místní komunitou vytváříme živou a přátelskou Prahu 3. </a:t>
            </a:r>
            <a:endParaRPr sz="2900"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/>
          <p:nvPr>
            <p:ph type="title"/>
          </p:nvPr>
        </p:nvSpPr>
        <p:spPr>
          <a:xfrm>
            <a:off x="628650" y="614250"/>
            <a:ext cx="4096200" cy="994200"/>
          </a:xfrm>
          <a:prstGeom prst="rect">
            <a:avLst/>
          </a:prstGeom>
        </p:spPr>
        <p:txBody>
          <a:bodyPr anchorCtr="0" anchor="ctr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3100"/>
              <a:t>KVALITA</a:t>
            </a:r>
            <a:endParaRPr sz="3400"/>
          </a:p>
        </p:txBody>
      </p:sp>
      <p:sp>
        <p:nvSpPr>
          <p:cNvPr id="99" name="Google Shape;99;p15"/>
          <p:cNvSpPr txBox="1"/>
          <p:nvPr>
            <p:ph idx="1" type="body"/>
          </p:nvPr>
        </p:nvSpPr>
        <p:spPr>
          <a:xfrm>
            <a:off x="628650" y="1383075"/>
            <a:ext cx="5075700" cy="32496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 sz="1400"/>
              <a:t>Dbáme na vysokou úroveň ve všech oblastech činností i v profesionalitě týmu - od prevence přes realizaci až po kontrolu, a to jak uvnitř organizace, tak směrem k veřejnosti.</a:t>
            </a:r>
            <a:endParaRPr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6"/>
          <p:cNvSpPr txBox="1"/>
          <p:nvPr>
            <p:ph type="title"/>
          </p:nvPr>
        </p:nvSpPr>
        <p:spPr>
          <a:xfrm>
            <a:off x="628650" y="614250"/>
            <a:ext cx="4096200" cy="994200"/>
          </a:xfrm>
          <a:prstGeom prst="rect">
            <a:avLst/>
          </a:prstGeom>
        </p:spPr>
        <p:txBody>
          <a:bodyPr anchorCtr="0" anchor="ctr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3100"/>
              <a:t>KOMPLEXNOST</a:t>
            </a:r>
            <a:endParaRPr sz="3400"/>
          </a:p>
        </p:txBody>
      </p:sp>
      <p:sp>
        <p:nvSpPr>
          <p:cNvPr id="105" name="Google Shape;105;p16"/>
          <p:cNvSpPr txBox="1"/>
          <p:nvPr>
            <p:ph idx="1" type="body"/>
          </p:nvPr>
        </p:nvSpPr>
        <p:spPr>
          <a:xfrm>
            <a:off x="628650" y="1383075"/>
            <a:ext cx="5075700" cy="32496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400"/>
              <a:t>Ulita není jako dům dětí a mládeže jen o kroužcích a táborech. Vedle různých forem pedagogických činností Ulita nabízí i sociální služby a tyto dvě oblasti využívá k přirozené a komplexní péči a rozvoji cílové skupiny.</a:t>
            </a:r>
            <a:endParaRPr sz="27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/>
          <p:nvPr>
            <p:ph type="title"/>
          </p:nvPr>
        </p:nvSpPr>
        <p:spPr>
          <a:xfrm>
            <a:off x="628650" y="614250"/>
            <a:ext cx="4096200" cy="994200"/>
          </a:xfrm>
          <a:prstGeom prst="rect">
            <a:avLst/>
          </a:prstGeom>
        </p:spPr>
        <p:txBody>
          <a:bodyPr anchorCtr="0" anchor="ctr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3100"/>
              <a:t>TRADICE A INOVACE</a:t>
            </a:r>
            <a:endParaRPr sz="3400"/>
          </a:p>
        </p:txBody>
      </p:sp>
      <p:sp>
        <p:nvSpPr>
          <p:cNvPr id="111" name="Google Shape;111;p17"/>
          <p:cNvSpPr txBox="1"/>
          <p:nvPr>
            <p:ph idx="1" type="body"/>
          </p:nvPr>
        </p:nvSpPr>
        <p:spPr>
          <a:xfrm>
            <a:off x="628650" y="1383075"/>
            <a:ext cx="5075700" cy="32496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400"/>
              <a:t>Čerpáme z tradic, ale díváme se odvážně dopředu. Reagujeme na aktuální situaci a potřeby a nebojíme se být průkopníky ve prospěch rozvoje.</a:t>
            </a:r>
            <a:endParaRPr sz="27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/>
          <p:nvPr>
            <p:ph type="title"/>
          </p:nvPr>
        </p:nvSpPr>
        <p:spPr>
          <a:xfrm>
            <a:off x="628650" y="614250"/>
            <a:ext cx="4096200" cy="994200"/>
          </a:xfrm>
          <a:prstGeom prst="rect">
            <a:avLst/>
          </a:prstGeom>
        </p:spPr>
        <p:txBody>
          <a:bodyPr anchorCtr="0" anchor="ctr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3100"/>
              <a:t>PARTNERSTVÍ</a:t>
            </a:r>
            <a:endParaRPr sz="3400"/>
          </a:p>
        </p:txBody>
      </p:sp>
      <p:sp>
        <p:nvSpPr>
          <p:cNvPr id="117" name="Google Shape;117;p18"/>
          <p:cNvSpPr txBox="1"/>
          <p:nvPr>
            <p:ph idx="1" type="body"/>
          </p:nvPr>
        </p:nvSpPr>
        <p:spPr>
          <a:xfrm>
            <a:off x="628650" y="1383075"/>
            <a:ext cx="5075700" cy="32496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400"/>
              <a:t>Zakládáme si na vzájemné důvěře, podpoře a schopnosti otevřeně diskutovat. Klademe důraz na týmovou práci a společné řešení problémů. Respektujeme individualitu jedince, neodsuzujeme, nasloucháme. Dáváme přednost spolupráci před konkurencí.</a:t>
            </a:r>
            <a:endParaRPr sz="27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_Vlastní návrh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